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344" r:id="rId2"/>
    <p:sldId id="338" r:id="rId3"/>
    <p:sldId id="339" r:id="rId4"/>
    <p:sldId id="386" r:id="rId5"/>
    <p:sldId id="345" r:id="rId6"/>
    <p:sldId id="359" r:id="rId7"/>
    <p:sldId id="389" r:id="rId8"/>
    <p:sldId id="361" r:id="rId9"/>
    <p:sldId id="397" r:id="rId10"/>
    <p:sldId id="399" r:id="rId11"/>
    <p:sldId id="398" r:id="rId12"/>
    <p:sldId id="369" r:id="rId13"/>
    <p:sldId id="408" r:id="rId14"/>
    <p:sldId id="373" r:id="rId15"/>
    <p:sldId id="392" r:id="rId16"/>
    <p:sldId id="403" r:id="rId17"/>
    <p:sldId id="383" r:id="rId18"/>
    <p:sldId id="384" r:id="rId19"/>
    <p:sldId id="401" r:id="rId20"/>
    <p:sldId id="421" r:id="rId21"/>
    <p:sldId id="422" r:id="rId22"/>
    <p:sldId id="423" r:id="rId23"/>
    <p:sldId id="425" r:id="rId24"/>
    <p:sldId id="362" r:id="rId25"/>
    <p:sldId id="380" r:id="rId26"/>
    <p:sldId id="410" r:id="rId27"/>
    <p:sldId id="411" r:id="rId28"/>
    <p:sldId id="412" r:id="rId29"/>
    <p:sldId id="404" r:id="rId30"/>
    <p:sldId id="413" r:id="rId31"/>
    <p:sldId id="414" r:id="rId32"/>
    <p:sldId id="377" r:id="rId33"/>
    <p:sldId id="415" r:id="rId34"/>
    <p:sldId id="416" r:id="rId35"/>
    <p:sldId id="417" r:id="rId36"/>
    <p:sldId id="381" r:id="rId37"/>
    <p:sldId id="393" r:id="rId38"/>
    <p:sldId id="395" r:id="rId39"/>
    <p:sldId id="420" r:id="rId40"/>
    <p:sldId id="382" r:id="rId4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BD14"/>
    <a:srgbClr val="525068"/>
    <a:srgbClr val="FCFCFC"/>
    <a:srgbClr val="555464"/>
    <a:srgbClr val="4B49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32" autoAdjust="0"/>
    <p:restoredTop sz="97354" autoAdjust="0"/>
  </p:normalViewPr>
  <p:slideViewPr>
    <p:cSldViewPr>
      <p:cViewPr>
        <p:scale>
          <a:sx n="150" d="100"/>
          <a:sy n="150" d="100"/>
        </p:scale>
        <p:origin x="280" y="4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3" d="100"/>
          <a:sy n="73" d="100"/>
        </p:scale>
        <p:origin x="-3440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notesMaster" Target="notesMasters/notesMaster1.xml"/><Relationship Id="rId43" Type="http://schemas.openxmlformats.org/officeDocument/2006/relationships/handoutMaster" Target="handoutMasters/handoutMaster1.xml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33183A-1356-7A44-9854-A1D3F7EB2CB8}" type="datetimeFigureOut">
              <a:rPr lang="en-US" smtClean="0">
                <a:latin typeface="Arial"/>
                <a:cs typeface="Arial"/>
              </a:rPr>
              <a:t>9/21/16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8A85A2-821D-C34E-B01E-999292313745}" type="slidenum">
              <a:rPr lang="en-US" smtClean="0">
                <a:latin typeface="Arial"/>
                <a:cs typeface="Arial"/>
              </a:rPr>
              <a:t>‹#›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49534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BF052239-6C6F-472F-B175-F0FADCEE2BD3}" type="datetimeFigureOut">
              <a:rPr lang="en-US" smtClean="0"/>
              <a:pPr/>
              <a:t>9/21/16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E4FF5570-FE69-4FDF-99DA-8CDE436443C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0553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3098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32965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2671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7761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2705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7085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466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4802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59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4576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126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061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834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4087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275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3718"/>
            <a:ext cx="8229600" cy="8572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Presenter Name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8313" y="3291830"/>
            <a:ext cx="8229600" cy="576263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0" i="0">
                <a:latin typeface="Helvetica Neue Thin"/>
                <a:cs typeface="Helvetica Neue Thin"/>
              </a:defRPr>
            </a:lvl2pPr>
            <a:lvl3pPr>
              <a:defRPr b="0" i="0">
                <a:latin typeface="Helvetica Neue Thin"/>
                <a:cs typeface="Helvetica Neue Thin"/>
              </a:defRPr>
            </a:lvl3pPr>
            <a:lvl4pPr>
              <a:defRPr b="0" i="0">
                <a:latin typeface="Helvetica Neue Thin"/>
                <a:cs typeface="Helvetica Neue Thin"/>
              </a:defRPr>
            </a:lvl4pPr>
            <a:lvl5pPr>
              <a:defRPr b="0" i="0">
                <a:latin typeface="Helvetica Neue Thin"/>
                <a:cs typeface="Helvetica Neue Thin"/>
              </a:defRPr>
            </a:lvl5pPr>
          </a:lstStyle>
          <a:p>
            <a:pPr lvl="0"/>
            <a:r>
              <a:rPr lang="en-US" dirty="0" smtClean="0"/>
              <a:t>Presentation Name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913173"/>
            <a:ext cx="2057400" cy="11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24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81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 b="0" i="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8715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041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3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3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1928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5987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Title + Content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 smtClean="0"/>
              <a:t>consectetur</a:t>
            </a:r>
            <a:r>
              <a:rPr lang="en-US" dirty="0" smtClean="0"/>
              <a:t>, from a Lorem Ipsum passage, and going through the cites of the word in classical literature, discovered the </a:t>
            </a:r>
            <a:r>
              <a:rPr lang="en-US" dirty="0" err="1" smtClean="0"/>
              <a:t>undoubtable</a:t>
            </a:r>
            <a:r>
              <a:rPr lang="en-US" dirty="0" smtClean="0"/>
              <a:t> source.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187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solidFill>
            <a:srgbClr val="BFBFBF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03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Image + Caption Style 1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6217920" y="1110426"/>
            <a:ext cx="2926080" cy="291862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1110426"/>
            <a:ext cx="6228184" cy="2922646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420796" y="1419622"/>
            <a:ext cx="2520329" cy="358775"/>
          </a:xfrm>
        </p:spPr>
        <p:txBody>
          <a:bodyPr>
            <a:no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6420820" y="1923678"/>
            <a:ext cx="2520280" cy="1871663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 smtClean="0"/>
              <a:t>consectetur</a:t>
            </a:r>
            <a:r>
              <a:rPr lang="en-US" dirty="0" smtClean="0"/>
              <a:t>, from a Lorem Ipsum passage, and going through the cites of the word in classical literature, discovered the </a:t>
            </a:r>
            <a:r>
              <a:rPr lang="en-US" dirty="0" err="1" smtClean="0"/>
              <a:t>undoubtable</a:t>
            </a:r>
            <a:r>
              <a:rPr lang="en-US" dirty="0" smtClean="0"/>
              <a:t> source.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2607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 smtClean="0"/>
              <a:t>Image + Caption Style 2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1110426"/>
            <a:ext cx="6236208" cy="291862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217920" y="1110426"/>
            <a:ext cx="2926080" cy="2922646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1419622"/>
            <a:ext cx="5267030" cy="358775"/>
          </a:xfrm>
        </p:spPr>
        <p:txBody>
          <a:bodyPr>
            <a:no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923678"/>
            <a:ext cx="5266928" cy="1871663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 smtClean="0"/>
              <a:t>consectetur</a:t>
            </a:r>
            <a:r>
              <a:rPr lang="en-US" dirty="0" smtClean="0"/>
              <a:t>, from a Lorem Ipsum passage, and going through the cites of the word in classical literature, discovered the </a:t>
            </a:r>
            <a:r>
              <a:rPr lang="en-US" dirty="0" err="1" smtClean="0"/>
              <a:t>undoubtable</a:t>
            </a:r>
            <a:r>
              <a:rPr lang="en-US" dirty="0" smtClean="0"/>
              <a:t> source.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435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275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80034"/>
            <a:ext cx="8229600" cy="85725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Divider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7544" y="2788146"/>
            <a:ext cx="8225527" cy="647700"/>
          </a:xfrm>
        </p:spPr>
        <p:txBody>
          <a:bodyPr/>
          <a:lstStyle>
            <a:lvl1pPr marL="0" indent="0" algn="ctr">
              <a:buNone/>
              <a:defRPr b="0" i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Divider Subtitle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0" y="330423"/>
            <a:ext cx="2057400" cy="11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84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11" y="4476750"/>
            <a:ext cx="941489" cy="51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31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218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00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82416" y="483682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6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4836827"/>
            <a:ext cx="1594520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6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© </a:t>
            </a:r>
            <a:r>
              <a:rPr lang="en-US" dirty="0" err="1" smtClean="0"/>
              <a:t>DataStax</a:t>
            </a:r>
            <a:r>
              <a:rPr lang="en-US" dirty="0" smtClean="0"/>
              <a:t>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14364" y="4836827"/>
            <a:ext cx="405408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6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11" y="4476750"/>
            <a:ext cx="941489" cy="51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316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70" r:id="rId4"/>
    <p:sldLayoutId id="2147483667" r:id="rId5"/>
    <p:sldLayoutId id="2147483668" r:id="rId6"/>
    <p:sldLayoutId id="2147483654" r:id="rId7"/>
    <p:sldLayoutId id="2147483660" r:id="rId8"/>
    <p:sldLayoutId id="2147483653" r:id="rId9"/>
    <p:sldLayoutId id="2147483656" r:id="rId10"/>
    <p:sldLayoutId id="2147483657" r:id="rId11"/>
    <p:sldLayoutId id="2147483658" r:id="rId12"/>
    <p:sldLayoutId id="2147483659" r:id="rId13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3200" b="0" i="0" kern="1200">
          <a:solidFill>
            <a:schemeClr val="accent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buFont typeface="Arial" pitchFamily="34" charset="0"/>
        <a:buChar char="•"/>
        <a:defRPr sz="140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Char char="–"/>
        <a:defRPr sz="120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2pPr>
      <a:lvl3pPr marL="114300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10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3pPr>
      <a:lvl4pPr marL="160020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05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4pPr>
      <a:lvl5pPr marL="2057400" indent="-228600" algn="l" defTabSz="914400" rtl="0" eaLnBrk="1" latinLnBrk="0" hangingPunct="1">
        <a:spcBef>
          <a:spcPts val="600"/>
        </a:spcBef>
        <a:buFont typeface="Arial" pitchFamily="34" charset="0"/>
        <a:buChar char="»"/>
        <a:defRPr sz="105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hyperlink" Target="https://issues.apache.org/jira/browse/SPARK-16534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Ryan Svihla &amp; Wei Deng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Highly </a:t>
            </a:r>
            <a:r>
              <a:rPr lang="en-US" dirty="0" smtClean="0"/>
              <a:t>Available Spark Streaming </a:t>
            </a:r>
            <a:r>
              <a:rPr lang="en-US" dirty="0"/>
              <a:t>Processing with </a:t>
            </a:r>
            <a:r>
              <a:rPr lang="en-US" dirty="0" err="1" smtClean="0"/>
              <a:t>DataStax</a:t>
            </a:r>
            <a:r>
              <a:rPr lang="en-US" dirty="0" smtClean="0"/>
              <a:t> Enterprise and Confluent Platform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84897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Points of failure and their resolutions</a:t>
            </a:r>
            <a:endParaRPr lang="en-US" dirty="0">
              <a:latin typeface="Arial"/>
              <a:cs typeface="Arial"/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068497"/>
              </p:ext>
            </p:extLst>
          </p:nvPr>
        </p:nvGraphicFramePr>
        <p:xfrm>
          <a:off x="457198" y="1131685"/>
          <a:ext cx="7316060" cy="33995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8030"/>
                <a:gridCol w="3658030"/>
              </a:tblGrid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Failure mode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Resolution</a:t>
                      </a:r>
                      <a:endParaRPr kumimoji="1" 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Driver Failure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Cluster mode and supervise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Master Failure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DSE Leader Election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Worker Failure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Spark Master Handles this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Task Failure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Executors will retry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Cassandra Failure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Replicas &gt; 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Kafka Failure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Replicas &gt; 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ZooKeeper Failure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Replicas &gt; 1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Message Loss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WAL or DirectAPI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</a:tbl>
          </a:graphicData>
        </a:graphic>
      </p:graphicFrame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10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2577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Streaming considerations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Has to restart and pick up where it left off if master dies.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Default driver mode isn't fault tolerant.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Bad GC configuration (covered later in gotchas).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Ever growing state problems.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Message broker crashing and message </a:t>
            </a:r>
            <a:r>
              <a:rPr lang="en-US" dirty="0" smtClean="0"/>
              <a:t>loss.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11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031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Cluster mode - Supervise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12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Restarts dead jobs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Runs inside an executor on a worker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Master is in charge of restarting driver on another worker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Gives us driver fault tolerance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5622" r="56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106333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Checkpointing state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13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Ongoing calculations are preserved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Has to use a DFS (HDFS, DSEFS, S3)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Code has to be written to take advantage of it.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065" r="10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2486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Master Leader Election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14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Gives us Spark Master fault tolerance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DSE 4.7+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Needs Quorum of Spark Nodes in data center to elect new master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Until DSE 4.7.9, 4.8.8, 5.0.0 can't restart driver that is also running on master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3839" r="383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4042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Context Cleaner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15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Eliminates a potential outage.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Removes no longer used shuffle data.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Removes no longer referenced RDDs that were persisted.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Executes on GC of the driver. So don't run too large of a driver heap.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Replaces TTL Cleaner which </a:t>
            </a:r>
            <a:r>
              <a:rPr lang="en-US" dirty="0"/>
              <a:t>is deprecated in </a:t>
            </a:r>
            <a:r>
              <a:rPr lang="en-US" dirty="0" smtClean="0"/>
              <a:t>SPARK-10534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5622" r="56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8983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Replication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16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As of 0.8 ISR (In Sync Replica)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Leader/Follower Architecture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Relies on ZooKeeper for </a:t>
            </a:r>
            <a:r>
              <a:rPr lang="en-US" dirty="0" smtClean="0"/>
              <a:t>election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Can block till N replicas ack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Async otherwise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ISR has some interesting tradeoffs with leader election and durability. Know the boundaries.</a:t>
            </a:r>
            <a:endParaRPr lang="en-US" dirty="0"/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4037" r="403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94239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Messaging Failures: WAL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17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Write Ahead Log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Used with receivers.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Allows the message log to pick back up where it left off.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Slows down throughput a lot.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Still does nothing for handling double sent messages from an application perspective.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Requires DFS </a:t>
            </a:r>
            <a:r>
              <a:rPr lang="en-US"/>
              <a:t>like HDFS</a:t>
            </a:r>
            <a:r>
              <a:rPr lang="en-US" dirty="0"/>
              <a:t>,</a:t>
            </a:r>
            <a:r>
              <a:rPr lang="en-US"/>
              <a:t> DSEFS or </a:t>
            </a:r>
            <a:r>
              <a:rPr lang="en-US" smtClean="0"/>
              <a:t>S3</a:t>
            </a:r>
            <a:endParaRPr lang="en-US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065" r="10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7653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Messaging Failures: Direct API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18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Direct API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lnSpcReduction="10000"/>
          </a:bodyPr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Exactly once messaging once it enters the pipeline.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Doesn't require DFS if you store offset in ZK. Option A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If you want to minimize message loss, checkpoint to DFS. Option B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Much faster throughput than WAL but experimental.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Much simpler tuning. 2 </a:t>
            </a:r>
            <a:r>
              <a:rPr lang="en-US" dirty="0"/>
              <a:t>K</a:t>
            </a:r>
            <a:r>
              <a:rPr lang="en-US" dirty="0" smtClean="0"/>
              <a:t>afka partitions for 2 parallel consumers.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065" r="106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08896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considerations for all jobs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Worker nodes crashing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Transient network failures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Cassandra nodes crashing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Cache regeneration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19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77498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6964613"/>
              </p:ext>
            </p:extLst>
          </p:nvPr>
        </p:nvGraphicFramePr>
        <p:xfrm>
          <a:off x="452971" y="971550"/>
          <a:ext cx="8238067" cy="1920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28542"/>
                <a:gridCol w="7409525"/>
              </a:tblGrid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 dirty="0" smtClean="0">
                          <a:solidFill>
                            <a:schemeClr val="accent2"/>
                          </a:solidFill>
                          <a:latin typeface="Arial"/>
                          <a:cs typeface="Arial"/>
                        </a:rPr>
                        <a:t>1</a:t>
                      </a:r>
                    </a:p>
                  </a:txBody>
                  <a:tcPr>
                    <a:lnR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PySpark</a:t>
                      </a:r>
                      <a:r>
                        <a:rPr lang="en-US" sz="2400" b="0" i="0" baseline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 sadness</a:t>
                      </a:r>
                      <a:endParaRPr lang="en-US" sz="2400" b="0" i="0" dirty="0">
                        <a:solidFill>
                          <a:srgbClr val="4C5958"/>
                        </a:solidFill>
                        <a:latin typeface="Arial"/>
                        <a:cs typeface="Arial"/>
                      </a:endParaRPr>
                    </a:p>
                  </a:txBody>
                  <a:tcPr marL="182880" anchor="ctr">
                    <a:lnL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 dirty="0" smtClean="0">
                          <a:solidFill>
                            <a:schemeClr val="accent2"/>
                          </a:solidFill>
                          <a:latin typeface="Arial"/>
                          <a:cs typeface="Arial"/>
                        </a:rPr>
                        <a:t>2</a:t>
                      </a:r>
                      <a:endParaRPr lang="en-US" sz="3600" b="0" i="0" dirty="0">
                        <a:solidFill>
                          <a:schemeClr val="accent2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R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Streaming</a:t>
                      </a:r>
                      <a:r>
                        <a:rPr lang="en-US" sz="2400" b="0" i="0" baseline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 </a:t>
                      </a:r>
                      <a:r>
                        <a:rPr lang="en-US" sz="2400" b="0" i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Points</a:t>
                      </a:r>
                      <a:r>
                        <a:rPr lang="en-US" sz="2400" b="0" i="0" baseline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 of Failure &amp; Their Resolutions</a:t>
                      </a:r>
                      <a:endParaRPr lang="en-US" sz="2400" b="0" i="0" dirty="0">
                        <a:solidFill>
                          <a:srgbClr val="4C5958"/>
                        </a:solidFill>
                        <a:latin typeface="Arial"/>
                        <a:cs typeface="Arial"/>
                      </a:endParaRPr>
                    </a:p>
                  </a:txBody>
                  <a:tcPr marL="182880" anchor="ctr">
                    <a:lnL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en-US" sz="3600" b="0" i="0" dirty="0" smtClean="0">
                          <a:solidFill>
                            <a:schemeClr val="accent2"/>
                          </a:solidFill>
                          <a:latin typeface="Arial"/>
                          <a:cs typeface="Arial"/>
                        </a:rPr>
                        <a:t>3</a:t>
                      </a:r>
                      <a:endParaRPr lang="en-US" sz="3600" b="0" i="0" dirty="0">
                        <a:solidFill>
                          <a:schemeClr val="accent2"/>
                        </a:solidFill>
                        <a:latin typeface="Arial"/>
                        <a:cs typeface="Arial"/>
                      </a:endParaRPr>
                    </a:p>
                  </a:txBody>
                  <a:tcPr>
                    <a:lnR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solidFill>
                            <a:srgbClr val="4C5958"/>
                          </a:solidFill>
                          <a:latin typeface="Arial"/>
                          <a:cs typeface="Arial"/>
                        </a:rPr>
                        <a:t>Anti-Patterns</a:t>
                      </a:r>
                      <a:endParaRPr lang="en-US" sz="2400" b="0" i="0" dirty="0">
                        <a:solidFill>
                          <a:srgbClr val="4C5958"/>
                        </a:solidFill>
                        <a:latin typeface="Arial"/>
                        <a:cs typeface="Arial"/>
                      </a:endParaRPr>
                    </a:p>
                  </a:txBody>
                  <a:tcPr marL="182880" anchor="ctr">
                    <a:lnL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156729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Fault Tolerance: Workers (not really)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Master will stop sending work to Workers that aren't responding by timeout (default 60 seconds)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spark.worker.timeout 60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Tasks from crashed worker will be retried on another working node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20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0786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Fault Tolerance: Executors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Master will tell Worker to launch </a:t>
            </a:r>
            <a:r>
              <a:rPr lang="en-US"/>
              <a:t>a replacement </a:t>
            </a:r>
            <a:r>
              <a:rPr lang="en-US" smtClean="0"/>
              <a:t>Executor </a:t>
            </a:r>
            <a:r>
              <a:rPr lang="en-US" dirty="0"/>
              <a:t>if an Executor dies early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Any subtasks are rescheduled</a:t>
            </a:r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21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23738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Fault Tolerance: Tasks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Individual tasks will be retried by the executor. Default of 4 times.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spark.task.maxFailures </a:t>
            </a:r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22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1456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Spark Fault Tolerance: Cache Replication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When caching can specify how many replicas you'd like.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Caching takes a lot more time because you have to copy the cache to another worker.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23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13949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Gotchas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Beyond the textbook case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93580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OOM: Out Of Memory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25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Small defaults for </a:t>
            </a:r>
            <a:r>
              <a:rPr lang="en-US" smtClean="0"/>
              <a:t>heap and </a:t>
            </a:r>
            <a:r>
              <a:rPr lang="en-US" dirty="0" smtClean="0"/>
              <a:t>GC in Spark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Some work doesn't split easily or has a large split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Also can be too much work in the driver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Asking executors to do too much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772" y="1063229"/>
            <a:ext cx="2578061" cy="3047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4573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OOM: Small Defaults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Driver only 1gb heap available by default (as of 1.5.0). </a:t>
            </a:r>
            <a:r>
              <a:rPr lang="en-US" dirty="0" smtClean="0"/>
              <a:t>Should </a:t>
            </a:r>
            <a:r>
              <a:rPr lang="en-US" dirty="0"/>
              <a:t>be enough for a lot of use cases.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Executors are only 1gb </a:t>
            </a:r>
            <a:r>
              <a:rPr lang="en-US" dirty="0" smtClean="0"/>
              <a:t>with </a:t>
            </a:r>
            <a:r>
              <a:rPr lang="en-US" dirty="0"/>
              <a:t>Spark </a:t>
            </a:r>
            <a:r>
              <a:rPr lang="en-US" dirty="0" smtClean="0"/>
              <a:t>by </a:t>
            </a:r>
            <a:r>
              <a:rPr lang="en-US" dirty="0"/>
              <a:t>default (as of 1.5.0). </a:t>
            </a:r>
            <a:r>
              <a:rPr lang="en-US" dirty="0" smtClean="0"/>
              <a:t>This </a:t>
            </a:r>
            <a:r>
              <a:rPr lang="en-US" dirty="0"/>
              <a:t>is only usable for a small number of tasks. Set spark.executor.memory to a higher number for more flexibility with task sizes and better throughput.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Using G1GC plus a larger heap (32gb for example) should give you nice big executors that can do lots of work at once and handle a variety of workloads.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26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1384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OOM: Large Spark Partitions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When the work cannot fit inside of a given task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Partitions that are larger than the available Executor heap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Sometimes I see people hit this trying to optimize throughput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27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4135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OOM: Driver AKA don't call collect on 18TB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Common early mistake with Spark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It's often easier to debug work in the driver for new users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Or write out a file result locally instead of on a shared DFS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Easy to avoid don't call collect on large amounts of data. Write out large files to a DFS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28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195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Cassandra Anti-Patterns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29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Failures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Really Large Cassandra Partitions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Requiring all nodes to be up</a:t>
            </a:r>
            <a:endParaRPr lang="en-US" dirty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Data center name mismatch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135" y="1063229"/>
            <a:ext cx="3968145" cy="297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586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PySpark Sadness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Our original talk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2927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Cassandra Anti-Patterns: Very Large Partitions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But the Spark Cassandra Connector can split the work up (covered later).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IndexInfo can mean large heap pressure on Cassandra underneath CASSANDRA-9754 with large partitions. Looking at multiple gigabytes.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 3.0 versions of Cassandra column names can make a large difference in partition size (compression helps)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If you run a large enough ParNew in CMS with the correct tuning or a large enough heap in G1 (26gb+) this is fine. Otherwise large partitions can cause a job to not be able to complete.</a:t>
            </a:r>
          </a:p>
          <a:p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30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8269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Cassandra Anti-Patterns: Bad RF and CL Combination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LOCAL_QUORUM/QUORUM with less than RF3 or using ALL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Means all nodes have to be up to complete your work.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There is now no fault tolerance for node outages.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One node drops your job is failing.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31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29457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590" y="205979"/>
            <a:ext cx="8229600" cy="857250"/>
          </a:xfrm>
        </p:spPr>
        <p:txBody>
          <a:bodyPr/>
          <a:lstStyle/>
          <a:p>
            <a:r>
              <a:rPr lang="en-US" dirty="0" smtClean="0"/>
              <a:t>Out of Disk aka "Drive Space isn't Infinite!?"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32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Failures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Bad data skew on shuffle.</a:t>
            </a:r>
          </a:p>
          <a:p>
            <a:pPr marL="171450" indent="-171450">
              <a:buFont typeface="Arial" charset="0"/>
              <a:buChar char="•"/>
            </a:pPr>
            <a:r>
              <a:rPr lang="en-US"/>
              <a:t>Ever </a:t>
            </a:r>
            <a:r>
              <a:rPr lang="en-US" smtClean="0"/>
              <a:t>growing </a:t>
            </a:r>
            <a:r>
              <a:rPr lang="en-US" dirty="0"/>
              <a:t>state.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Job History Server without Cleanup</a:t>
            </a:r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17068" y="1063229"/>
            <a:ext cx="2918573" cy="2918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428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 of Disk: Bad data skew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Shuffle will flush intermediary data to local disk (this is why fast SSDs are a good idea)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Group by a limited range like "active" and "inactive".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One of those will grow indefinitely and you'll need an impossibly large node to handle it.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33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768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 of Disk: Driver Heap Is Huge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Context cleaner requires the driver to GC to actually fire a cleanup job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If you set heap large enough this may not happen soon enough relative to disk space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34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10337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 of Disk: Job History Server w/o cleanup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Pretty easy to set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spark.history.fs.cleaner.enabled	</a:t>
            </a:r>
            <a:r>
              <a:rPr lang="en-US" dirty="0" smtClean="0"/>
              <a:t>true #need it enabled)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spark.history.fs.cleaner.interval	</a:t>
            </a:r>
            <a:r>
              <a:rPr lang="en-US" dirty="0" smtClean="0"/>
              <a:t>	1d   #check once a day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spark.history.fs.cleaner.maxAge	</a:t>
            </a:r>
            <a:r>
              <a:rPr lang="en-US" dirty="0" smtClean="0"/>
              <a:t>7d   #clean files over 7 days old</a:t>
            </a:r>
            <a:r>
              <a:rPr lang="en-US" dirty="0"/>
              <a:t>	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35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72325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Reading Too </a:t>
            </a:r>
            <a:r>
              <a:rPr lang="en-US" dirty="0" smtClean="0"/>
              <a:t>Aggressively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36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Watch out for large rows (covered earlier)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spark.cassandra.input.fetch.size_in_rows default 1000 may need to drop for large rows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spark.cassandra.input.split.size_in_mb if Spark doesn't have enough heap</a:t>
            </a:r>
          </a:p>
          <a:p>
            <a:pPr marL="171450" indent="-171450">
              <a:buFont typeface="Arial" charset="0"/>
              <a:buChar char="•"/>
            </a:pP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4201" y="1063229"/>
            <a:ext cx="3133820" cy="313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202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Writing Too Aggressively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37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92500"/>
          </a:bodyPr>
          <a:lstStyle/>
          <a:p>
            <a:pPr marL="171450" indent="-171450">
              <a:buFont typeface="Arial" charset="0"/>
              <a:buChar char="•"/>
            </a:pPr>
            <a:r>
              <a:rPr lang="en-US" dirty="0"/>
              <a:t>This can be about just too much write volume in the first place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Also look at spark cassandra connector settings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Modern connector setting is  output.batch.size.bytes 1024 and spark.cassandra.output.concurrent.writes </a:t>
            </a:r>
            <a:r>
              <a:rPr lang="en-US"/>
              <a:t>5 </a:t>
            </a:r>
            <a:r>
              <a:rPr lang="en-US" dirty="0"/>
              <a:t>this</a:t>
            </a:r>
            <a:r>
              <a:rPr lang="en-US"/>
              <a:t> is pretty safe. If this isn’t set or if the row number is set it can be bad.</a:t>
            </a:r>
            <a:endParaRPr lang="en-US" dirty="0"/>
          </a:p>
          <a:p>
            <a:pPr marL="171450" indent="-171450">
              <a:buFont typeface="Arial" charset="0"/>
              <a:buChar char="•"/>
            </a:pPr>
            <a:r>
              <a:rPr lang="en-US" dirty="0"/>
              <a:t>Old versions set </a:t>
            </a:r>
            <a:r>
              <a:rPr lang="en-US"/>
              <a:t>output.batch.size.rows </a:t>
            </a:r>
            <a:r>
              <a:rPr lang="en-US" dirty="0"/>
              <a:t>new</a:t>
            </a:r>
            <a:r>
              <a:rPr lang="en-US"/>
              <a:t> versions this is auto. 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2022" y="1063229"/>
            <a:ext cx="3112157" cy="311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12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Infinite Retry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38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SPARK-5945 it was possible in spark for stages to get stuck retrying forever. 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Fixed in DSE-5.0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3966" y="1110426"/>
            <a:ext cx="3860252" cy="2895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2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2417"/>
            <a:ext cx="8229600" cy="3200399"/>
          </a:xfrm>
        </p:spPr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Try not to shoot yourself in the foot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 a durable broker.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 a durable database.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 a distributed filesystem.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 direct API or WAL or have some other method of message replay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Don't use Python for HA Spark Streaming :(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39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126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Kafka Direct API Issues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4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200151"/>
            <a:ext cx="8229600" cy="320039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pitchFamily="34" charset="0"/>
              <a:buChar char="–"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–"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»"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charset="0"/>
              <a:buChar char="•"/>
            </a:pPr>
            <a:r>
              <a:rPr lang="en-US" dirty="0" smtClean="0"/>
              <a:t>Python 2nd class citizen, simple java wrapper with direct api (version 1.4)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Python important features such as arbitrary offset support until 1.5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198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Thank You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Go forth and be stable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68820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Driver HA: Cluster Mode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5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200151"/>
            <a:ext cx="8229600" cy="320039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914400" rtl="0" eaLnBrk="1" latinLnBrk="0" hangingPunct="1">
              <a:spcBef>
                <a:spcPts val="600"/>
              </a:spcBef>
              <a:buFont typeface="Arial" pitchFamily="34" charset="0"/>
              <a:buChar char="–"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–"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914400" rtl="0" eaLnBrk="1" latinLnBrk="0" hangingPunct="1">
              <a:spcBef>
                <a:spcPts val="600"/>
              </a:spcBef>
              <a:buFont typeface="Arial" pitchFamily="34" charset="0"/>
              <a:buChar char="»"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charset="0"/>
              <a:buChar char="•"/>
            </a:pPr>
            <a:r>
              <a:rPr lang="en-US" dirty="0" smtClean="0"/>
              <a:t>Cluster mode not available in standalone, so no supervise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Provides driver resilience which we cover use later but varying degrees of support with PySpark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Only available in </a:t>
            </a:r>
            <a:r>
              <a:rPr lang="en-US" dirty="0" err="1"/>
              <a:t>Mesos</a:t>
            </a:r>
            <a:r>
              <a:rPr lang="en-US" dirty="0"/>
              <a:t> SPARK-9669 (Spark 1.6.0)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And YARN SPARK-5162 (Spark 1.4.0)</a:t>
            </a:r>
          </a:p>
          <a:p>
            <a:pPr marL="0" indent="0">
              <a:buNone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057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698" t="48069" r="4163" b="15319"/>
          <a:stretch/>
        </p:blipFill>
        <p:spPr>
          <a:xfrm>
            <a:off x="29511" y="1283944"/>
            <a:ext cx="9114489" cy="2405456"/>
          </a:xfrm>
        </p:spPr>
      </p:pic>
      <p:sp>
        <p:nvSpPr>
          <p:cNvPr id="7" name="Rectangle 6"/>
          <p:cNvSpPr txBox="1"/>
          <p:nvPr/>
        </p:nvSpPr>
        <p:spPr>
          <a:xfrm>
            <a:off x="2424224" y="637613"/>
            <a:ext cx="43250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 </a:t>
            </a:r>
          </a:p>
          <a:p>
            <a:r>
              <a:rPr lang="en-US" dirty="0">
                <a:hlinkClick r:id="rId3"/>
              </a:rPr>
              <a:t>Kafka 0.10 Python </a:t>
            </a:r>
            <a:r>
              <a:rPr lang="en-US" dirty="0" smtClean="0">
                <a:hlinkClick r:id="rId3"/>
              </a:rPr>
              <a:t>support - SPARK-16534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545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 Scala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7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Supported &amp; Agile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Like Python has a </a:t>
            </a:r>
            <a:r>
              <a:rPr lang="en-US" dirty="0" err="1" smtClean="0"/>
              <a:t>repl</a:t>
            </a:r>
            <a:r>
              <a:rPr lang="en-US" dirty="0" smtClean="0"/>
              <a:t> for iterative development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Lots of higher order functions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Unlike Python first class citizen of Spark</a:t>
            </a:r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Gets all the features</a:t>
            </a:r>
          </a:p>
          <a:p>
            <a:pPr marL="171450" indent="-171450">
              <a:buFont typeface="Arial" charset="0"/>
              <a:buChar char="•"/>
            </a:pPr>
            <a:endParaRPr lang="en-US" dirty="0" smtClean="0"/>
          </a:p>
          <a:p>
            <a:pPr marL="171450" indent="-171450">
              <a:buFont typeface="Arial" charset="0"/>
              <a:buChar char="•"/>
            </a:pPr>
            <a:endParaRPr lang="en-US" dirty="0">
              <a:latin typeface="Arial"/>
              <a:cs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460" y="1063229"/>
            <a:ext cx="4300647" cy="2890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007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Spark Streaming Points of Failure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Long running jobs and keeping them up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964129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Refresher</a:t>
            </a:r>
            <a:endParaRPr lang="en-US" dirty="0">
              <a:latin typeface="Arial"/>
              <a:cs typeface="Arial"/>
            </a:endParaRPr>
          </a:p>
        </p:txBody>
      </p:sp>
      <p:graphicFrame>
        <p:nvGraphicFramePr>
          <p:cNvPr id="26" name="Table 2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0309442"/>
              </p:ext>
            </p:extLst>
          </p:nvPr>
        </p:nvGraphicFramePr>
        <p:xfrm>
          <a:off x="457198" y="1131685"/>
          <a:ext cx="7316060" cy="226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8030"/>
                <a:gridCol w="3658030"/>
              </a:tblGrid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Component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Description</a:t>
                      </a:r>
                      <a:endParaRPr kumimoji="1" lang="en-US" sz="9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Driver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Where the application is launched and where results are fed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Master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Coordinates </a:t>
                      </a:r>
                      <a:endParaRPr kumimoji="1" lang="en-US" sz="900" b="0" i="0" u="none" strike="noStrike" cap="none" normalizeH="0" baseline="0" dirty="0">
                        <a:ln>
                          <a:noFill/>
                        </a:ln>
                        <a:solidFill>
                          <a:srgbClr val="4C5958"/>
                        </a:solidFill>
                        <a:effectLst/>
                        <a:latin typeface="Arial"/>
                        <a:ea typeface="ＭＳ Ｐゴシック" charset="0"/>
                        <a:cs typeface="Arial"/>
                      </a:endParaRP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Worker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Launches Executors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Executors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Spawn tasks to do work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7F8F5"/>
                    </a:solidFill>
                  </a:tcPr>
                </a:tc>
              </a:tr>
              <a:tr h="37772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Tasks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4C5958"/>
                          </a:solidFill>
                          <a:effectLst/>
                          <a:latin typeface="Arial"/>
                          <a:ea typeface="ＭＳ Ｐゴシック" charset="0"/>
                          <a:cs typeface="Arial"/>
                        </a:rPr>
                        <a:t>Unit of execution over partition</a:t>
                      </a:r>
                    </a:p>
                  </a:txBody>
                  <a:tcPr anchor="ctr" horzOverflow="overflow">
                    <a:lnL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prstClr val="white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9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3283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taStax_Template">
  <a:themeElements>
    <a:clrScheme name="DataStax">
      <a:dk1>
        <a:sysClr val="windowText" lastClr="000000"/>
      </a:dk1>
      <a:lt1>
        <a:sysClr val="window" lastClr="FFFFFF"/>
      </a:lt1>
      <a:dk2>
        <a:srgbClr val="9EACAB"/>
      </a:dk2>
      <a:lt2>
        <a:srgbClr val="F8F9F7"/>
      </a:lt2>
      <a:accent1>
        <a:srgbClr val="007A97"/>
      </a:accent1>
      <a:accent2>
        <a:srgbClr val="CA5F14"/>
      </a:accent2>
      <a:accent3>
        <a:srgbClr val="FFC72C"/>
      </a:accent3>
      <a:accent4>
        <a:srgbClr val="A4D233"/>
      </a:accent4>
      <a:accent5>
        <a:srgbClr val="0CB7E1"/>
      </a:accent5>
      <a:accent6>
        <a:srgbClr val="8031A7"/>
      </a:accent6>
      <a:hlink>
        <a:srgbClr val="CA5F14"/>
      </a:hlink>
      <a:folHlink>
        <a:srgbClr val="374C51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1" id="{872FB066-11D9-3941-A02B-87679BC2FB76}" vid="{EC15C60F-803D-2D48-BB80-27CDBFDDD7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CSummit_template</Template>
  <TotalTime>1214</TotalTime>
  <Words>1709</Words>
  <Application>Microsoft Macintosh PowerPoint</Application>
  <PresentationFormat>On-screen Show (16:9)</PresentationFormat>
  <Paragraphs>303</Paragraphs>
  <Slides>40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Helvetica Neue Thin</vt:lpstr>
      <vt:lpstr>Calibri</vt:lpstr>
      <vt:lpstr>ＭＳ Ｐゴシック</vt:lpstr>
      <vt:lpstr>Times New Roman</vt:lpstr>
      <vt:lpstr>DataStax_Template</vt:lpstr>
      <vt:lpstr>Ryan Svihla &amp; Wei Deng</vt:lpstr>
      <vt:lpstr>PowerPoint Presentation</vt:lpstr>
      <vt:lpstr>PySpark Sadness</vt:lpstr>
      <vt:lpstr>Kafka Direct API Issues</vt:lpstr>
      <vt:lpstr>Driver HA: Cluster Mode</vt:lpstr>
      <vt:lpstr>PowerPoint Presentation</vt:lpstr>
      <vt:lpstr>So Scala</vt:lpstr>
      <vt:lpstr>Spark Streaming Points of Failure</vt:lpstr>
      <vt:lpstr>Spark Refresher</vt:lpstr>
      <vt:lpstr>Points of failure and their resolutions</vt:lpstr>
      <vt:lpstr>Streaming considerations</vt:lpstr>
      <vt:lpstr>Cluster mode - Supervise</vt:lpstr>
      <vt:lpstr>Checkpointing state</vt:lpstr>
      <vt:lpstr>Master Leader Election</vt:lpstr>
      <vt:lpstr>Context Cleaner</vt:lpstr>
      <vt:lpstr>Kafka Replication</vt:lpstr>
      <vt:lpstr>Messaging Failures: WAL</vt:lpstr>
      <vt:lpstr>Messaging Failures: Direct API</vt:lpstr>
      <vt:lpstr>Additional considerations for all jobs</vt:lpstr>
      <vt:lpstr>Spark Fault Tolerance: Workers (not really)</vt:lpstr>
      <vt:lpstr>Spark Fault Tolerance: Executors</vt:lpstr>
      <vt:lpstr>Spark Fault Tolerance: Tasks</vt:lpstr>
      <vt:lpstr>Spark Fault Tolerance: Cache Replication</vt:lpstr>
      <vt:lpstr>Gotchas</vt:lpstr>
      <vt:lpstr>OOM: Out Of Memory</vt:lpstr>
      <vt:lpstr>OOM: Small Defaults</vt:lpstr>
      <vt:lpstr>OOM: Large Spark Partitions</vt:lpstr>
      <vt:lpstr>OOM: Driver AKA don't call collect on 18TB</vt:lpstr>
      <vt:lpstr>Cassandra Anti-Patterns</vt:lpstr>
      <vt:lpstr>Cassandra Anti-Patterns: Very Large Partitions</vt:lpstr>
      <vt:lpstr>Cassandra Anti-Patterns: Bad RF and CL Combination</vt:lpstr>
      <vt:lpstr>Out of Disk aka "Drive Space isn't Infinite!?"</vt:lpstr>
      <vt:lpstr>Out of Disk: Bad data skew</vt:lpstr>
      <vt:lpstr>Out of Disk: Driver Heap Is Huge</vt:lpstr>
      <vt:lpstr>Out of Disk: Job History Server w/o cleanup</vt:lpstr>
      <vt:lpstr>Reading Too Aggressively</vt:lpstr>
      <vt:lpstr>Writing Too Aggressively</vt:lpstr>
      <vt:lpstr>Infinite Retry</vt:lpstr>
      <vt:lpstr>Summary</vt:lpstr>
      <vt:lpstr>Thank You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Theresa Fong</dc:creator>
  <cp:lastModifiedBy>Ryan Svihla</cp:lastModifiedBy>
  <cp:revision>328</cp:revision>
  <dcterms:created xsi:type="dcterms:W3CDTF">2016-06-30T20:15:45Z</dcterms:created>
  <dcterms:modified xsi:type="dcterms:W3CDTF">2016-09-22T02:27:58Z</dcterms:modified>
</cp:coreProperties>
</file>

<file path=docProps/thumbnail.jpeg>
</file>